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602" autoAdjust="0"/>
  </p:normalViewPr>
  <p:slideViewPr>
    <p:cSldViewPr>
      <p:cViewPr varScale="1">
        <p:scale>
          <a:sx n="92" d="100"/>
          <a:sy n="92" d="100"/>
        </p:scale>
        <p:origin x="21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9D68B-C13D-4752-B157-40DDAD0FBDE8}" type="datetimeFigureOut">
              <a:rPr lang="is-IS" smtClean="0"/>
              <a:t>21.10.2019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5BE30-59F8-4B24-98F0-A883EF5EA5F9}" type="slidenum">
              <a:rPr lang="is-IS" smtClean="0"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dirty="0"/>
              <a:t>Líkur á stóræðasjúkdómi 2-4x - Þrír af hverjum fjórum deyja af völdum hans. - Þessi áhættuaukning er óháð öðrum hefðbundnum áhættuþáttum, þótt aðrir áhættuþættir hafi ríka tilhneigingu til að fylgja þessum skjólstæðingum í meira mæli. - Þeir eru einnig líklegri til að deyja af völdum</a:t>
            </a:r>
            <a:r>
              <a:rPr lang="is-IS" baseline="0" dirty="0"/>
              <a:t> </a:t>
            </a:r>
            <a:r>
              <a:rPr lang="is-IS" dirty="0"/>
              <a:t>áfallsins þegar það ríður yfir. - </a:t>
            </a:r>
            <a:r>
              <a:rPr lang="is-IS" sz="1200" b="1" i="1" dirty="0"/>
              <a:t>22% af UKPDS sj. fengið hjartaáfall eða heilablóðfall innan 10 ára.  </a:t>
            </a:r>
          </a:p>
          <a:p>
            <a:endParaRPr lang="is-IS" dirty="0"/>
          </a:p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2E977-4401-4E0C-B8F4-EBFB0805282E}" type="slidenum">
              <a:rPr lang="is-IS" smtClean="0"/>
              <a:pPr/>
              <a:t>1</a:t>
            </a:fld>
            <a:endParaRPr lang="is-I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Í </a:t>
            </a:r>
            <a:r>
              <a:rPr lang="en-US" dirty="0" err="1"/>
              <a:t>ljósi</a:t>
            </a:r>
            <a:r>
              <a:rPr lang="en-US" dirty="0"/>
              <a:t> </a:t>
            </a:r>
            <a:r>
              <a:rPr lang="en-US" dirty="0" err="1"/>
              <a:t>þess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stóræðasjúkdómur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helsti</a:t>
            </a:r>
            <a:r>
              <a:rPr lang="en-US" dirty="0"/>
              <a:t> </a:t>
            </a:r>
            <a:r>
              <a:rPr lang="en-US" dirty="0" err="1"/>
              <a:t>bæði</a:t>
            </a:r>
            <a:r>
              <a:rPr lang="en-US" dirty="0"/>
              <a:t> </a:t>
            </a:r>
            <a:r>
              <a:rPr lang="en-US" dirty="0" err="1"/>
              <a:t>dauða</a:t>
            </a:r>
            <a:r>
              <a:rPr lang="en-US" baseline="0" dirty="0"/>
              <a:t>- og </a:t>
            </a:r>
            <a:r>
              <a:rPr lang="en-US" baseline="0" dirty="0" err="1"/>
              <a:t>sjúkdómsvaldurinn</a:t>
            </a:r>
            <a:r>
              <a:rPr lang="en-US" baseline="0" dirty="0"/>
              <a:t> </a:t>
            </a:r>
            <a:r>
              <a:rPr lang="en-US" baseline="0" dirty="0" err="1"/>
              <a:t>hjá</a:t>
            </a:r>
            <a:r>
              <a:rPr lang="en-US" baseline="0" dirty="0"/>
              <a:t> </a:t>
            </a:r>
            <a:r>
              <a:rPr lang="en-US" baseline="0" dirty="0" err="1"/>
              <a:t>sykursjúkum</a:t>
            </a:r>
            <a:r>
              <a:rPr lang="en-US" baseline="0" dirty="0"/>
              <a:t> </a:t>
            </a:r>
            <a:r>
              <a:rPr lang="en-US" baseline="0" dirty="0" err="1"/>
              <a:t>af</a:t>
            </a:r>
            <a:r>
              <a:rPr lang="en-US" baseline="0" dirty="0"/>
              <a:t> </a:t>
            </a:r>
            <a:r>
              <a:rPr lang="en-US" baseline="0" dirty="0" err="1"/>
              <a:t>tegund</a:t>
            </a:r>
            <a:r>
              <a:rPr lang="en-US" baseline="0" dirty="0"/>
              <a:t> 2 og </a:t>
            </a:r>
            <a:r>
              <a:rPr lang="en-US" baseline="0" dirty="0" err="1"/>
              <a:t>hefur</a:t>
            </a:r>
            <a:r>
              <a:rPr lang="en-US" baseline="0" dirty="0"/>
              <a:t> </a:t>
            </a:r>
            <a:r>
              <a:rPr lang="en-US" baseline="0" dirty="0" err="1"/>
              <a:t>þannig</a:t>
            </a:r>
            <a:r>
              <a:rPr lang="en-US" baseline="0" dirty="0"/>
              <a:t> </a:t>
            </a:r>
            <a:r>
              <a:rPr lang="en-US" baseline="0" dirty="0" err="1"/>
              <a:t>mun</a:t>
            </a:r>
            <a:r>
              <a:rPr lang="en-US" baseline="0" dirty="0"/>
              <a:t> </a:t>
            </a:r>
            <a:r>
              <a:rPr lang="en-US" baseline="0" dirty="0" err="1"/>
              <a:t>mikil</a:t>
            </a:r>
            <a:r>
              <a:rPr lang="en-US" baseline="0" dirty="0"/>
              <a:t> </a:t>
            </a:r>
            <a:r>
              <a:rPr lang="en-US" baseline="0" dirty="0" err="1"/>
              <a:t>áhrif</a:t>
            </a:r>
            <a:r>
              <a:rPr lang="en-US" baseline="0" dirty="0"/>
              <a:t> á </a:t>
            </a:r>
            <a:r>
              <a:rPr lang="en-US" baseline="0" dirty="0" err="1"/>
              <a:t>líf</a:t>
            </a:r>
            <a:r>
              <a:rPr lang="en-US" baseline="0" dirty="0"/>
              <a:t> og </a:t>
            </a:r>
            <a:r>
              <a:rPr lang="en-US" baseline="0" dirty="0" err="1"/>
              <a:t>lífsgæði</a:t>
            </a:r>
            <a:r>
              <a:rPr lang="en-US" baseline="0" dirty="0"/>
              <a:t> </a:t>
            </a:r>
            <a:r>
              <a:rPr lang="en-US" baseline="0" dirty="0" err="1"/>
              <a:t>þessa</a:t>
            </a:r>
            <a:r>
              <a:rPr lang="en-US" baseline="0" dirty="0"/>
              <a:t> </a:t>
            </a:r>
            <a:r>
              <a:rPr lang="en-US" baseline="0" dirty="0" err="1"/>
              <a:t>skjólstæðinga</a:t>
            </a:r>
            <a:r>
              <a:rPr lang="en-US" baseline="0" dirty="0"/>
              <a:t> </a:t>
            </a:r>
            <a:r>
              <a:rPr lang="en-US" baseline="0" dirty="0" err="1"/>
              <a:t>má</a:t>
            </a:r>
            <a:r>
              <a:rPr lang="en-US" baseline="0" dirty="0"/>
              <a:t> ekki </a:t>
            </a:r>
            <a:r>
              <a:rPr lang="en-US" baseline="0" dirty="0" err="1"/>
              <a:t>gleyma</a:t>
            </a:r>
            <a:r>
              <a:rPr lang="en-US" baseline="0" dirty="0"/>
              <a:t> </a:t>
            </a:r>
            <a:r>
              <a:rPr lang="en-US" baseline="0" dirty="0" err="1"/>
              <a:t>sér</a:t>
            </a:r>
            <a:r>
              <a:rPr lang="en-US" baseline="0" dirty="0"/>
              <a:t> í bara </a:t>
            </a:r>
            <a:r>
              <a:rPr lang="en-US" baseline="0" dirty="0" err="1"/>
              <a:t>sykurstjórnun</a:t>
            </a:r>
            <a:r>
              <a:rPr lang="en-US" baseline="0" dirty="0"/>
              <a:t>. </a:t>
            </a:r>
            <a:r>
              <a:rPr lang="en-US" baseline="0" dirty="0" err="1"/>
              <a:t>Þessi</a:t>
            </a:r>
            <a:r>
              <a:rPr lang="en-US" baseline="0" dirty="0"/>
              <a:t> </a:t>
            </a:r>
            <a:r>
              <a:rPr lang="en-US" baseline="0" dirty="0" err="1"/>
              <a:t>samanburður</a:t>
            </a:r>
            <a:r>
              <a:rPr lang="en-US" baseline="0" dirty="0"/>
              <a:t> á </a:t>
            </a:r>
            <a:r>
              <a:rPr lang="en-US" baseline="0" dirty="0" err="1"/>
              <a:t>áhrifum</a:t>
            </a:r>
            <a:r>
              <a:rPr lang="en-US" baseline="0" dirty="0"/>
              <a:t> á </a:t>
            </a:r>
            <a:r>
              <a:rPr lang="en-US" baseline="0" dirty="0" err="1"/>
              <a:t>meðferð</a:t>
            </a:r>
            <a:r>
              <a:rPr lang="en-US" baseline="0" dirty="0"/>
              <a:t> </a:t>
            </a:r>
            <a:r>
              <a:rPr lang="en-US" baseline="0" dirty="0" err="1"/>
              <a:t>annarra</a:t>
            </a:r>
            <a:r>
              <a:rPr lang="en-US" baseline="0" dirty="0"/>
              <a:t> </a:t>
            </a:r>
            <a:r>
              <a:rPr lang="en-US" baseline="0" dirty="0" err="1"/>
              <a:t>megináhættuþátta</a:t>
            </a:r>
            <a:r>
              <a:rPr lang="en-US" baseline="0" dirty="0"/>
              <a:t> </a:t>
            </a:r>
            <a:r>
              <a:rPr lang="en-US" baseline="0" dirty="0" err="1"/>
              <a:t>eins</a:t>
            </a:r>
            <a:r>
              <a:rPr lang="en-US" baseline="0" dirty="0"/>
              <a:t> og BÞ og </a:t>
            </a:r>
            <a:r>
              <a:rPr lang="en-US" baseline="0" dirty="0" err="1"/>
              <a:t>hárrar</a:t>
            </a:r>
            <a:r>
              <a:rPr lang="en-US" baseline="0" dirty="0"/>
              <a:t> </a:t>
            </a:r>
            <a:r>
              <a:rPr lang="en-US" baseline="0" dirty="0" err="1"/>
              <a:t>blóðfitu</a:t>
            </a:r>
            <a:r>
              <a:rPr lang="en-US" baseline="0" dirty="0"/>
              <a:t>, </a:t>
            </a:r>
            <a:r>
              <a:rPr lang="en-US" baseline="0" dirty="0" err="1"/>
              <a:t>segir</a:t>
            </a:r>
            <a:r>
              <a:rPr lang="en-US" baseline="0" dirty="0"/>
              <a:t> </a:t>
            </a:r>
            <a:r>
              <a:rPr lang="en-US" baseline="0" dirty="0" err="1"/>
              <a:t>okkur</a:t>
            </a:r>
            <a:r>
              <a:rPr lang="en-US" baseline="0" dirty="0"/>
              <a:t> </a:t>
            </a:r>
            <a:r>
              <a:rPr lang="en-US" baseline="0" dirty="0" err="1"/>
              <a:t>mikið</a:t>
            </a:r>
            <a:r>
              <a:rPr lang="en-US" baseline="0" dirty="0"/>
              <a:t> um </a:t>
            </a:r>
            <a:r>
              <a:rPr lang="en-US" baseline="0" dirty="0" err="1"/>
              <a:t>mikilvægi</a:t>
            </a:r>
            <a:r>
              <a:rPr lang="en-US" baseline="0" dirty="0"/>
              <a:t> </a:t>
            </a:r>
            <a:r>
              <a:rPr lang="en-US" baseline="0" dirty="0" err="1"/>
              <a:t>þeirra</a:t>
            </a:r>
            <a:r>
              <a:rPr lang="en-US" baseline="0" dirty="0"/>
              <a:t>. </a:t>
            </a:r>
            <a:r>
              <a:rPr lang="en-US" baseline="0" dirty="0" err="1"/>
              <a:t>Þetta</a:t>
            </a:r>
            <a:r>
              <a:rPr lang="en-US" baseline="0" dirty="0"/>
              <a:t> </a:t>
            </a:r>
            <a:r>
              <a:rPr lang="en-US" baseline="0" dirty="0" err="1"/>
              <a:t>ekki</a:t>
            </a:r>
            <a:r>
              <a:rPr lang="en-US" baseline="0" dirty="0"/>
              <a:t> </a:t>
            </a:r>
            <a:r>
              <a:rPr lang="en-US" baseline="0" dirty="0" err="1"/>
              <a:t>síst</a:t>
            </a:r>
            <a:r>
              <a:rPr lang="en-US" baseline="0" dirty="0"/>
              <a:t> </a:t>
            </a:r>
            <a:r>
              <a:rPr lang="en-US" baseline="0" dirty="0" err="1"/>
              <a:t>með</a:t>
            </a:r>
            <a:r>
              <a:rPr lang="en-US" baseline="0" dirty="0"/>
              <a:t> </a:t>
            </a:r>
            <a:r>
              <a:rPr lang="en-US" baseline="0" dirty="0" err="1"/>
              <a:t>það</a:t>
            </a:r>
            <a:r>
              <a:rPr lang="en-US" baseline="0" dirty="0"/>
              <a:t> í </a:t>
            </a:r>
            <a:r>
              <a:rPr lang="en-US" baseline="0" dirty="0" err="1"/>
              <a:t>huga</a:t>
            </a:r>
            <a:r>
              <a:rPr lang="en-US" baseline="0" dirty="0"/>
              <a:t> </a:t>
            </a:r>
            <a:r>
              <a:rPr lang="en-US" baseline="0" dirty="0" err="1"/>
              <a:t>að</a:t>
            </a:r>
            <a:r>
              <a:rPr lang="en-US" baseline="0" dirty="0"/>
              <a:t> </a:t>
            </a:r>
            <a:r>
              <a:rPr lang="en-US" baseline="0" dirty="0" err="1"/>
              <a:t>þegar</a:t>
            </a:r>
            <a:r>
              <a:rPr lang="en-US" baseline="0" dirty="0"/>
              <a:t> </a:t>
            </a:r>
            <a:r>
              <a:rPr lang="en-US" baseline="0" dirty="0" err="1"/>
              <a:t>þú</a:t>
            </a:r>
            <a:r>
              <a:rPr lang="en-US" baseline="0" dirty="0"/>
              <a:t> </a:t>
            </a:r>
            <a:r>
              <a:rPr lang="en-US" baseline="0" dirty="0" err="1"/>
              <a:t>ert</a:t>
            </a:r>
            <a:r>
              <a:rPr lang="en-US" baseline="0" dirty="0"/>
              <a:t> </a:t>
            </a:r>
            <a:r>
              <a:rPr lang="en-US" baseline="0" dirty="0" err="1"/>
              <a:t>komin</a:t>
            </a:r>
            <a:r>
              <a:rPr lang="en-US" baseline="0" dirty="0"/>
              <a:t> </a:t>
            </a:r>
            <a:r>
              <a:rPr lang="en-US" baseline="0" dirty="0" err="1"/>
              <a:t>út</a:t>
            </a:r>
            <a:r>
              <a:rPr lang="en-US" baseline="0" dirty="0"/>
              <a:t> í </a:t>
            </a:r>
            <a:r>
              <a:rPr lang="en-US" baseline="0" dirty="0" err="1"/>
              <a:t>meðferð</a:t>
            </a:r>
            <a:r>
              <a:rPr lang="en-US" baseline="0" dirty="0"/>
              <a:t> </a:t>
            </a:r>
            <a:r>
              <a:rPr lang="en-US" baseline="0" dirty="0" err="1"/>
              <a:t>með</a:t>
            </a:r>
            <a:r>
              <a:rPr lang="en-US" baseline="0" dirty="0"/>
              <a:t> </a:t>
            </a:r>
            <a:r>
              <a:rPr lang="en-US" baseline="0" dirty="0" err="1"/>
              <a:t>insúlíni</a:t>
            </a:r>
            <a:r>
              <a:rPr lang="en-US" baseline="0" dirty="0"/>
              <a:t> og </a:t>
            </a:r>
            <a:r>
              <a:rPr lang="en-US" baseline="0" dirty="0" err="1"/>
              <a:t>tilheyrandi</a:t>
            </a:r>
            <a:r>
              <a:rPr lang="en-US" baseline="0" dirty="0"/>
              <a:t> </a:t>
            </a:r>
            <a:r>
              <a:rPr lang="en-US" baseline="0" dirty="0" err="1"/>
              <a:t>blóðsykurmælingum</a:t>
            </a:r>
            <a:r>
              <a:rPr lang="en-US" baseline="0" dirty="0"/>
              <a:t> </a:t>
            </a:r>
            <a:r>
              <a:rPr lang="en-US" baseline="0" dirty="0" err="1"/>
              <a:t>þá</a:t>
            </a:r>
            <a:r>
              <a:rPr lang="en-US" baseline="0" dirty="0"/>
              <a:t> </a:t>
            </a:r>
            <a:r>
              <a:rPr lang="en-US" baseline="0" dirty="0" err="1"/>
              <a:t>er</a:t>
            </a:r>
            <a:r>
              <a:rPr lang="en-US" baseline="0" dirty="0"/>
              <a:t> </a:t>
            </a:r>
            <a:r>
              <a:rPr lang="en-US" baseline="0" dirty="0" err="1"/>
              <a:t>meðferðin</a:t>
            </a:r>
            <a:r>
              <a:rPr lang="en-US" baseline="0" dirty="0"/>
              <a:t> </a:t>
            </a:r>
            <a:r>
              <a:rPr lang="en-US" baseline="0" dirty="0" err="1"/>
              <a:t>farin</a:t>
            </a:r>
            <a:r>
              <a:rPr lang="en-US" baseline="0" dirty="0"/>
              <a:t> </a:t>
            </a:r>
            <a:r>
              <a:rPr lang="en-US" baseline="0" dirty="0" err="1"/>
              <a:t>að</a:t>
            </a:r>
            <a:r>
              <a:rPr lang="en-US" baseline="0" dirty="0"/>
              <a:t> </a:t>
            </a:r>
            <a:r>
              <a:rPr lang="en-US" baseline="0" dirty="0" err="1"/>
              <a:t>hafa</a:t>
            </a:r>
            <a:r>
              <a:rPr lang="en-US" baseline="0" dirty="0"/>
              <a:t> </a:t>
            </a:r>
            <a:r>
              <a:rPr lang="en-US" baseline="0" dirty="0" err="1"/>
              <a:t>neikvæð</a:t>
            </a:r>
            <a:r>
              <a:rPr lang="en-US" baseline="0" dirty="0"/>
              <a:t> </a:t>
            </a:r>
            <a:r>
              <a:rPr lang="en-US" baseline="0" dirty="0" err="1"/>
              <a:t>áhrif</a:t>
            </a:r>
            <a:r>
              <a:rPr lang="en-US" baseline="0" dirty="0"/>
              <a:t> á </a:t>
            </a:r>
            <a:r>
              <a:rPr lang="en-US" baseline="0" dirty="0" err="1"/>
              <a:t>lífsgæði</a:t>
            </a:r>
            <a:r>
              <a:rPr lang="en-US" baseline="0" dirty="0"/>
              <a:t> </a:t>
            </a:r>
            <a:r>
              <a:rPr lang="en-US" baseline="0" dirty="0" err="1"/>
              <a:t>fólks</a:t>
            </a:r>
            <a:r>
              <a:rPr lang="en-US" dirty="0"/>
              <a:t>. </a:t>
            </a:r>
            <a:r>
              <a:rPr lang="en-US" dirty="0" err="1"/>
              <a:t>Statin</a:t>
            </a:r>
            <a:r>
              <a:rPr lang="en-US" baseline="0" dirty="0"/>
              <a:t> og BÞ </a:t>
            </a:r>
            <a:r>
              <a:rPr lang="en-US" baseline="0" dirty="0" err="1"/>
              <a:t>meðferð</a:t>
            </a:r>
            <a:r>
              <a:rPr lang="en-US" baseline="0" dirty="0"/>
              <a:t> </a:t>
            </a:r>
            <a:r>
              <a:rPr lang="en-US" baseline="0" dirty="0" err="1"/>
              <a:t>er</a:t>
            </a:r>
            <a:r>
              <a:rPr lang="en-US" baseline="0" dirty="0"/>
              <a:t> </a:t>
            </a:r>
            <a:r>
              <a:rPr lang="en-US" baseline="0" dirty="0" err="1"/>
              <a:t>bæði</a:t>
            </a:r>
            <a:r>
              <a:rPr lang="en-US" baseline="0" dirty="0"/>
              <a:t> </a:t>
            </a:r>
            <a:r>
              <a:rPr lang="en-US" baseline="0" dirty="0" err="1"/>
              <a:t>einfaldari</a:t>
            </a:r>
            <a:r>
              <a:rPr lang="en-US" baseline="0" dirty="0"/>
              <a:t> og </a:t>
            </a:r>
            <a:r>
              <a:rPr lang="en-US" baseline="0" dirty="0" err="1"/>
              <a:t>hefur</a:t>
            </a:r>
            <a:r>
              <a:rPr lang="en-US" baseline="0" dirty="0"/>
              <a:t> </a:t>
            </a:r>
            <a:r>
              <a:rPr lang="en-US" baseline="0" dirty="0" err="1"/>
              <a:t>sjaldnar</a:t>
            </a:r>
            <a:r>
              <a:rPr lang="en-US" baseline="0" dirty="0"/>
              <a:t> í </a:t>
            </a:r>
            <a:r>
              <a:rPr lang="en-US" baseline="0" dirty="0" err="1"/>
              <a:t>för</a:t>
            </a:r>
            <a:r>
              <a:rPr lang="en-US" baseline="0" dirty="0"/>
              <a:t> </a:t>
            </a:r>
            <a:r>
              <a:rPr lang="en-US" baseline="0" dirty="0" err="1"/>
              <a:t>með</a:t>
            </a:r>
            <a:r>
              <a:rPr lang="en-US" baseline="0" dirty="0"/>
              <a:t> </a:t>
            </a:r>
            <a:r>
              <a:rPr lang="en-US" baseline="0" dirty="0" err="1"/>
              <a:t>sér</a:t>
            </a:r>
            <a:r>
              <a:rPr lang="en-US" baseline="0" dirty="0"/>
              <a:t> </a:t>
            </a:r>
            <a:r>
              <a:rPr lang="en-US" baseline="0" dirty="0" err="1"/>
              <a:t>bein</a:t>
            </a:r>
            <a:r>
              <a:rPr lang="en-US" baseline="0" dirty="0"/>
              <a:t> </a:t>
            </a:r>
            <a:r>
              <a:rPr lang="en-US" baseline="0" dirty="0" err="1"/>
              <a:t>neikvæð</a:t>
            </a:r>
            <a:r>
              <a:rPr lang="en-US" baseline="0" dirty="0"/>
              <a:t> </a:t>
            </a:r>
            <a:r>
              <a:rPr lang="en-US" baseline="0" dirty="0" err="1"/>
              <a:t>áhrif</a:t>
            </a:r>
            <a:r>
              <a:rPr lang="en-US" baseline="0" dirty="0"/>
              <a:t> á </a:t>
            </a:r>
            <a:r>
              <a:rPr lang="en-US" baseline="0" dirty="0" err="1"/>
              <a:t>lífsgæði</a:t>
            </a:r>
            <a:r>
              <a:rPr lang="en-US" baseline="0" dirty="0"/>
              <a:t>. 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2E977-4401-4E0C-B8F4-EBFB0805282E}" type="slidenum">
              <a:rPr lang="is-IS" smtClean="0"/>
              <a:pPr/>
              <a:t>2</a:t>
            </a:fld>
            <a:endParaRPr lang="is-I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s-IS" dirty="0"/>
              <a:t>Ég</a:t>
            </a:r>
            <a:r>
              <a:rPr lang="is-IS" baseline="0" dirty="0"/>
              <a:t> er ánægður ef þið farið héðan með 2 praktíska þekkingarmola  – þetta er annar þeirra. Aðrir áhættuþættir en b-sykur skipta ekki síður máli. 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5CB61-9019-4389-9958-CCB7626323E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D48D-B561-4EEA-9178-CBF799B6A6B0}" type="datetime1">
              <a:rPr lang="is-IS" smtClean="0"/>
              <a:t>21.10.2019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7431-7EFE-4C4D-81AD-BDC1CEDC60F6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DD09-CDDB-4497-9F6F-C6331EF9D11A}" type="datetime1">
              <a:rPr lang="is-IS" smtClean="0"/>
              <a:t>21.10.2019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7431-7EFE-4C4D-81AD-BDC1CEDC60F6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EE55-AC9C-4C2F-84F1-79F64E177259}" type="datetime1">
              <a:rPr lang="is-IS" smtClean="0"/>
              <a:t>21.10.2019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7431-7EFE-4C4D-81AD-BDC1CEDC60F6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64ECB-9B9E-44E7-81AA-F5545091D182}" type="datetime1">
              <a:rPr lang="is-IS" smtClean="0"/>
              <a:t>21.10.2019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7431-7EFE-4C4D-81AD-BDC1CEDC60F6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CEBA2-4AE1-4FCB-92DA-14B0FC2E117C}" type="datetime1">
              <a:rPr lang="is-IS" smtClean="0"/>
              <a:t>21.10.2019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7431-7EFE-4C4D-81AD-BDC1CEDC60F6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4A4E-08A4-404D-9429-EAF9CAA40B3C}" type="datetime1">
              <a:rPr lang="is-IS" smtClean="0"/>
              <a:t>21.10.2019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7431-7EFE-4C4D-81AD-BDC1CEDC60F6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67B2-8916-4D22-B667-71CD7C777436}" type="datetime1">
              <a:rPr lang="is-IS" smtClean="0"/>
              <a:t>21.10.2019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7431-7EFE-4C4D-81AD-BDC1CEDC60F6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219F-04A6-4B84-9444-2A514E6C2F17}" type="datetime1">
              <a:rPr lang="is-IS" smtClean="0"/>
              <a:t>21.10.2019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7431-7EFE-4C4D-81AD-BDC1CEDC60F6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C91E-0729-48B1-89B6-9321E959E3D5}" type="datetime1">
              <a:rPr lang="is-IS" smtClean="0"/>
              <a:t>21.10.2019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7431-7EFE-4C4D-81AD-BDC1CEDC60F6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FF4FA-DDD3-45A9-A329-36D390150635}" type="datetime1">
              <a:rPr lang="is-IS" smtClean="0"/>
              <a:t>21.10.2019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7431-7EFE-4C4D-81AD-BDC1CEDC60F6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CEFA-9FBD-40DC-A229-9A8E7B75A654}" type="datetime1">
              <a:rPr lang="is-IS" smtClean="0"/>
              <a:t>21.10.2019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7431-7EFE-4C4D-81AD-BDC1CEDC60F6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FC793-1674-4AF4-9F59-CE850D706C51}" type="datetime1">
              <a:rPr lang="is-IS" smtClean="0"/>
              <a:t>21.10.2019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67431-7EFE-4C4D-81AD-BDC1CEDC60F6}" type="slidenum">
              <a:rPr lang="is-IS" smtClean="0"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ink.springer.com/article/10.1007%2Fs00125-010-1864-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s-IS" b="1" i="1" dirty="0"/>
              <a:t>Sykursjúkir lifa almennt 4 - 6 árum skemur og </a:t>
            </a:r>
            <a:r>
              <a:rPr lang="is-IS" b="1" i="1" dirty="0">
                <a:solidFill>
                  <a:srgbClr val="FF0000"/>
                </a:solidFill>
              </a:rPr>
              <a:t>aðaldánarorsök þeirra eru kransæðasjúkdómar.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428625" y="5643563"/>
            <a:ext cx="871537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s-IS" sz="1200" dirty="0">
                <a:latin typeface="Calibri" pitchFamily="34" charset="0"/>
              </a:rPr>
              <a:t>Vilbergsson S, Sigurdsson G, Sigvaldason H, Sigfusson N. Coronary heart disease mortality amongst non-insulin-dependent diabetic subjects in Iceland: the independent effect of diabetes. The Reykjavik Study 17-year follow up. </a:t>
            </a:r>
            <a:r>
              <a:rPr lang="is-IS" sz="1200" i="1" dirty="0">
                <a:latin typeface="Calibri" pitchFamily="34" charset="0"/>
              </a:rPr>
              <a:t>J Intern Med</a:t>
            </a:r>
            <a:r>
              <a:rPr lang="is-IS" sz="1200" dirty="0">
                <a:latin typeface="Calibri" pitchFamily="34" charset="0"/>
              </a:rPr>
              <a:t> 1998;244(4):309-16.</a:t>
            </a:r>
            <a:endParaRPr lang="en-US" sz="1200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Intensified glucose lowering in type 2 diabetes: time for a reappraisal</a:t>
            </a:r>
            <a:endParaRPr lang="is-I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6165304"/>
            <a:ext cx="84249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1000" dirty="0">
                <a:hlinkClick r:id="rId3"/>
              </a:rPr>
              <a:t> </a:t>
            </a:r>
            <a:r>
              <a:rPr lang="de-DE" sz="1000" dirty="0">
                <a:hlinkClick r:id="rId3"/>
              </a:rPr>
              <a:t>J. S. Yudkin &amp; B. Richter &amp; E. A. M. Gale. </a:t>
            </a:r>
            <a:r>
              <a:rPr lang="is-IS" sz="1000" dirty="0">
                <a:hlinkClick r:id="rId3"/>
              </a:rPr>
              <a:t>Intensified glucose lowering in type 2 diabetes: time for a reappraisal. Diabetologia (2010) 53:2079–2085</a:t>
            </a:r>
            <a:endParaRPr lang="is-IS" sz="1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38" y="1692453"/>
            <a:ext cx="9113931" cy="4472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179512" y="3284984"/>
            <a:ext cx="108012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79512" y="4221088"/>
            <a:ext cx="108012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9512" y="5157192"/>
            <a:ext cx="108012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7596336" y="3068960"/>
            <a:ext cx="432048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9" name="Rounded Rectangle 18"/>
          <p:cNvSpPr/>
          <p:nvPr/>
        </p:nvSpPr>
        <p:spPr>
          <a:xfrm>
            <a:off x="7596336" y="4005064"/>
            <a:ext cx="432048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0" name="Rounded Rectangle 19"/>
          <p:cNvSpPr/>
          <p:nvPr/>
        </p:nvSpPr>
        <p:spPr>
          <a:xfrm>
            <a:off x="7596336" y="4941168"/>
            <a:ext cx="504056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1" name="Rounded Rectangle 20"/>
          <p:cNvSpPr/>
          <p:nvPr/>
        </p:nvSpPr>
        <p:spPr>
          <a:xfrm>
            <a:off x="0" y="3284984"/>
            <a:ext cx="2051720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2" name="Rounded Rectangle 21"/>
          <p:cNvSpPr/>
          <p:nvPr/>
        </p:nvSpPr>
        <p:spPr>
          <a:xfrm>
            <a:off x="0" y="4221088"/>
            <a:ext cx="1691680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3" name="Rounded Rectangle 22"/>
          <p:cNvSpPr/>
          <p:nvPr/>
        </p:nvSpPr>
        <p:spPr>
          <a:xfrm>
            <a:off x="0" y="2348880"/>
            <a:ext cx="1619672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ED9C7D-458C-4BB1-BC9B-D86659302C42}"/>
              </a:ext>
            </a:extLst>
          </p:cNvPr>
          <p:cNvSpPr txBox="1"/>
          <p:nvPr/>
        </p:nvSpPr>
        <p:spPr>
          <a:xfrm>
            <a:off x="5868144" y="3068960"/>
            <a:ext cx="15841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b="1" i="1" u="sng" dirty="0">
                <a:solidFill>
                  <a:srgbClr val="FF0000"/>
                </a:solidFill>
              </a:rPr>
              <a:t>Meðhöndlun BÞ og blóðfitu hefur 3-4x meiri áhrif á stóræðasjd.!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UKPDS - </a:t>
            </a:r>
            <a:r>
              <a:rPr lang="sv-SE" dirty="0">
                <a:solidFill>
                  <a:srgbClr val="FF0000"/>
                </a:solidFill>
              </a:rPr>
              <a:t>NNT í 10 ár til að hindra </a:t>
            </a:r>
            <a:br>
              <a:rPr lang="sv-SE" dirty="0">
                <a:solidFill>
                  <a:srgbClr val="FF0000"/>
                </a:solidFill>
              </a:rPr>
            </a:br>
            <a:r>
              <a:rPr lang="sv-SE" dirty="0">
                <a:solidFill>
                  <a:srgbClr val="FF0000"/>
                </a:solidFill>
              </a:rPr>
              <a:t>1 ”end-point</a:t>
            </a:r>
            <a:r>
              <a:rPr lang="sv-SE" dirty="0"/>
              <a:t>”: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>
                <a:solidFill>
                  <a:srgbClr val="FF0000"/>
                </a:solidFill>
              </a:rPr>
              <a:t>BÞ kontroll:          </a:t>
            </a:r>
          </a:p>
          <a:p>
            <a:pPr lvl="1"/>
            <a:r>
              <a:rPr lang="sv-SE" sz="3200" b="1" i="1" dirty="0">
                <a:solidFill>
                  <a:srgbClr val="FF0000"/>
                </a:solidFill>
              </a:rPr>
              <a:t>6 </a:t>
            </a:r>
            <a:r>
              <a:rPr lang="sv-SE" dirty="0">
                <a:solidFill>
                  <a:srgbClr val="FF0000"/>
                </a:solidFill>
              </a:rPr>
              <a:t>  </a:t>
            </a:r>
            <a:r>
              <a:rPr lang="sv-SE" dirty="0"/>
              <a:t>( 95 % CI 3-10)</a:t>
            </a:r>
          </a:p>
          <a:p>
            <a:r>
              <a:rPr lang="sv-SE" dirty="0">
                <a:solidFill>
                  <a:srgbClr val="FF0000"/>
                </a:solidFill>
              </a:rPr>
              <a:t>Sykurkontroll:   </a:t>
            </a:r>
          </a:p>
          <a:p>
            <a:pPr lvl="1"/>
            <a:r>
              <a:rPr lang="sv-SE" sz="3200" b="1" i="1" dirty="0">
                <a:solidFill>
                  <a:srgbClr val="FF0000"/>
                </a:solidFill>
              </a:rPr>
              <a:t>20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/>
              <a:t>(95% CI 10 - 500)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1864" y="4149080"/>
            <a:ext cx="842493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4800" b="1" dirty="0">
                <a:solidFill>
                  <a:srgbClr val="FF0000"/>
                </a:solidFill>
              </a:rPr>
              <a:t>Aðrir áhættuþættir en b-sykur eru ekki síður mikilvægir!</a:t>
            </a:r>
          </a:p>
          <a:p>
            <a:pPr algn="ctr"/>
            <a:endParaRPr lang="is-I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364</Words>
  <Application>Microsoft Office PowerPoint</Application>
  <PresentationFormat>On-screen Show (4:3)</PresentationFormat>
  <Paragraphs>17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Sykursjúkir lifa almennt 4 - 6 árum skemur og aðaldánarorsök þeirra eru kransæðasjúkdómar.</vt:lpstr>
      <vt:lpstr>Intensified glucose lowering in type 2 diabetes: time for a reappraisal</vt:lpstr>
      <vt:lpstr>UKPDS - NNT í 10 ár til að hindra  1 ”end-point”: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Sykursjúkir lifa almennt 4 - 6 árum skemur og aðaldánarorsök þeirra eru kransæðasjúkdómar.</dc:title>
  <dc:creator>Notandi</dc:creator>
  <cp:lastModifiedBy>Arna Þórdís Árnadóttir</cp:lastModifiedBy>
  <cp:revision>6</cp:revision>
  <dcterms:created xsi:type="dcterms:W3CDTF">2016-10-16T22:48:34Z</dcterms:created>
  <dcterms:modified xsi:type="dcterms:W3CDTF">2019-10-21T08:54:41Z</dcterms:modified>
</cp:coreProperties>
</file>